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320" r:id="rId3"/>
    <p:sldId id="317" r:id="rId4"/>
    <p:sldId id="337" r:id="rId5"/>
    <p:sldId id="338" r:id="rId6"/>
    <p:sldId id="339" r:id="rId7"/>
    <p:sldId id="336" r:id="rId8"/>
    <p:sldId id="331" r:id="rId9"/>
    <p:sldId id="335" r:id="rId10"/>
    <p:sldId id="342" r:id="rId11"/>
    <p:sldId id="344" r:id="rId12"/>
    <p:sldId id="328" r:id="rId13"/>
    <p:sldId id="341" r:id="rId14"/>
    <p:sldId id="340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7A945A-101C-4BB5-C813-287F438AC166}" name="Dávid Pongrác" initials="DP" userId="S::pongrac.david@oxolabs.eu::1cb81ea7-ac9b-49f1-8453-d49ba163e1b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ávid Pongrác" initials="DP" lastIdx="14" clrIdx="0">
    <p:extLst>
      <p:ext uri="{19B8F6BF-5375-455C-9EA6-DF929625EA0E}">
        <p15:presenceInfo xmlns:p15="http://schemas.microsoft.com/office/powerpoint/2012/main" userId="S::pongrac.david@oxolabs.eu::1cb81ea7-ac9b-49f1-8453-d49ba163e1b2" providerId="AD"/>
      </p:ext>
    </p:extLst>
  </p:cmAuthor>
  <p:cmAuthor id="2" name="Péter Oszkó" initials="PO" lastIdx="9" clrIdx="1">
    <p:extLst>
      <p:ext uri="{19B8F6BF-5375-455C-9EA6-DF929625EA0E}">
        <p15:presenceInfo xmlns:p15="http://schemas.microsoft.com/office/powerpoint/2012/main" userId="Péter Oszkó" providerId="None"/>
      </p:ext>
    </p:extLst>
  </p:cmAuthor>
  <p:cmAuthor id="3" name="Dániel Pintér" initials="DP" lastIdx="5" clrIdx="2">
    <p:extLst>
      <p:ext uri="{19B8F6BF-5375-455C-9EA6-DF929625EA0E}">
        <p15:presenceInfo xmlns:p15="http://schemas.microsoft.com/office/powerpoint/2012/main" userId="18257f6ebd430f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A5A0"/>
    <a:srgbClr val="2D3296"/>
    <a:srgbClr val="00AFEB"/>
    <a:srgbClr val="2B3896"/>
    <a:srgbClr val="C29ABC"/>
    <a:srgbClr val="EE4883"/>
    <a:srgbClr val="2C3494"/>
    <a:srgbClr val="01AAED"/>
    <a:srgbClr val="0FA9A4"/>
    <a:srgbClr val="07A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9" autoAdjust="0"/>
    <p:restoredTop sz="95405"/>
  </p:normalViewPr>
  <p:slideViewPr>
    <p:cSldViewPr snapToGrid="0">
      <p:cViewPr varScale="1">
        <p:scale>
          <a:sx n="62" d="100"/>
          <a:sy n="62" d="100"/>
        </p:scale>
        <p:origin x="7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84C12-34DC-0D4B-9DB8-B6735BD7BF67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5845-2B7B-D442-98C5-442A97190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8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45845-2B7B-D442-98C5-442A971904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52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45845-2B7B-D442-98C5-442A9719045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9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7645D6-557D-462B-A983-C63FDA110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64B0ED4-7D0E-463D-8C70-1000D15BB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F65AD5-B86C-40B3-B1D7-8643904E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67AB-5D78-4CE0-B643-F3088FBE14DD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0BE3C8D-B5AD-45CE-BCE4-6023EF0AA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F406932-DBA1-4CB9-AA4A-C3D9BB82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5148-03DB-4D98-9693-93B2F5437270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1D31A4A1-A77E-4F8C-8B2C-599E7B8F9586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55999"/>
            <a:ext cx="9144000" cy="1"/>
          </a:xfrm>
          <a:prstGeom prst="line">
            <a:avLst/>
          </a:prstGeom>
          <a:ln>
            <a:solidFill>
              <a:srgbClr val="39A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56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F6F454-D8D9-4C0C-A963-641E2CBF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BEFE879-FEE2-4B6D-AF77-7620F4BC5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AC5487F-62E0-4043-873C-EB31DC2F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67AB-5D78-4CE0-B643-F3088FBE14DD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9C0FF41-D186-45CF-999F-198755B5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350BED2-8C78-454C-B92F-B5EE0181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5148-03DB-4D98-9693-93B2F54372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38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1001F67-B52F-4F92-A565-A252E18A6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7FF51A4-5DEC-4311-9E52-9B3260211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F5FB24D-8379-4800-9550-2670D53B4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67AB-5D78-4CE0-B643-F3088FBE14DD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0E5D1C3-8FB4-4B4F-A94A-4DB92051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1405B9A-4FE8-4205-92B2-EF026601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5148-03DB-4D98-9693-93B2F54372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729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DEBFA8-4E15-49BA-AF9F-F4A611972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C10AA4-141F-490E-B4A2-4BF073956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5F3C9B4-AEAE-4098-8690-000792E72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67AB-5D78-4CE0-B643-F3088FBE14DD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37D9A6F-B6F8-4C74-A81B-871541829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762094D-3FE5-4854-A2EF-6A5D37BB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5148-03DB-4D98-9693-93B2F5437270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3B16E6E0-5063-49E9-976D-41F1FAB6CE3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00923"/>
            <a:ext cx="10515600" cy="0"/>
          </a:xfrm>
          <a:prstGeom prst="line">
            <a:avLst/>
          </a:prstGeom>
          <a:ln>
            <a:solidFill>
              <a:srgbClr val="39A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36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CC83C6-3600-4F96-B8E2-CC5C8C7A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D9136FE-0903-48DF-9341-8C5DD408A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154434-9ECC-4B00-A453-E2D610E3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67AB-5D78-4CE0-B643-F3088FBE14DD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8EA3148-A9DD-4399-ACB2-D2FA8AA6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9C90186-C611-4731-9133-96F6078D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5148-03DB-4D98-9693-93B2F54372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873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454BF1-5B10-4EB0-87E5-C825410BE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BCF0958-00EA-47A9-A041-326EB9319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CBD1D29-6ED4-4EA1-9722-93D4163CC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C5554CD-7654-4560-91BF-55EB5A188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67AB-5D78-4CE0-B643-F3088FBE14DD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106629B-DA95-43C3-BAB8-32CF5E56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86B1F9A-204A-4867-A924-BA4FDB77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5148-03DB-4D98-9693-93B2F5437270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4">
            <a:extLst>
              <a:ext uri="{FF2B5EF4-FFF2-40B4-BE49-F238E27FC236}">
                <a16:creationId xmlns:a16="http://schemas.microsoft.com/office/drawing/2014/main" id="{DFEE2DA7-3BE9-4465-9B63-9F384C8D004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00923"/>
            <a:ext cx="10515600" cy="0"/>
          </a:xfrm>
          <a:prstGeom prst="line">
            <a:avLst/>
          </a:prstGeom>
          <a:ln>
            <a:solidFill>
              <a:srgbClr val="39A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42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E9BD12-34B1-48C7-AF5C-2BDB075D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FFB5D9A-A485-4C28-8512-F114122E7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A079E78-146B-42A2-9542-B9D03DA16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8379A5F-59A7-4FBE-9F6B-8B04DB59D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1E3B63F-94D9-4328-BA53-3FE902829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0B1D861-CDAD-46D4-896F-D893DF78C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67AB-5D78-4CE0-B643-F3088FBE14DD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A98AA22-FD21-4E1A-8907-E3C28695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84EEEA4-70AD-4465-9DDC-EA67D4FB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5148-03DB-4D98-9693-93B2F5437270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8A119B1F-1517-4C3A-974C-168465028ED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00923"/>
            <a:ext cx="10515600" cy="0"/>
          </a:xfrm>
          <a:prstGeom prst="line">
            <a:avLst/>
          </a:prstGeom>
          <a:ln>
            <a:solidFill>
              <a:srgbClr val="39A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82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B2CF65-AB1C-4CC1-A310-E35D1CD16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3273E46-D8AA-473D-BADC-FDC6908BD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67AB-5D78-4CE0-B643-F3088FBE14DD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D32EAB8-937A-4853-9156-475A4D5A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675F0E7-FC79-418F-88D9-6DABECC3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5148-03DB-4D98-9693-93B2F5437270}" type="slidenum">
              <a:rPr lang="hu-HU" smtClean="0"/>
              <a:t>‹#›</a:t>
            </a:fld>
            <a:endParaRPr lang="hu-HU"/>
          </a:p>
        </p:txBody>
      </p:sp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id="{17AB496A-D6B7-4FB3-B132-188BF49146C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00923"/>
            <a:ext cx="10515600" cy="0"/>
          </a:xfrm>
          <a:prstGeom prst="line">
            <a:avLst/>
          </a:prstGeom>
          <a:ln>
            <a:solidFill>
              <a:srgbClr val="39A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22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ECADBCA-458C-4B91-8711-E27B072C5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67AB-5D78-4CE0-B643-F3088FBE14DD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AFE6B7B-98D8-4CB3-BDAC-E5AC73FCF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5141C55-34CD-4B03-B861-AF3BECD8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5148-03DB-4D98-9693-93B2F54372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44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70439D-73BF-40F1-95B3-27AA0A1D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B179FA-23D0-4DA8-864A-77583D3CE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8048B2A-D0D6-4CD1-8E47-93355C9D3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22A8A2B-7827-42F6-A70E-A3377222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67AB-5D78-4CE0-B643-F3088FBE14DD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D2E2258-7D0B-466A-8AB1-0FF99B27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83DCD47-21D2-484B-A5CF-3C0425FF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5148-03DB-4D98-9693-93B2F54372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549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712AF6-6D49-43D3-9646-A4F5EFAE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EBD6B84-D7BB-4D4A-9856-6F680A852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4972E1C-A8E7-4111-A110-FCE05B927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520D61E-284A-4DD0-A0EC-637D7297B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67AB-5D78-4CE0-B643-F3088FBE14DD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45AEEDD-90F7-4E6C-85F2-815BFD9F3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EBB93AA-B3F6-4316-984D-012E6CDC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5148-03DB-4D98-9693-93B2F54372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03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80D5022-9F00-4AB0-9221-1AD5BB81A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8FF366E-7809-47FE-A4F2-2DABB30AA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1A83A0A-B721-4F48-99DF-355D02B4F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067AB-5D78-4CE0-B643-F3088FBE14DD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E7DDAA4-C372-4576-814A-0F8D24577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B0AABAC-6048-4EDD-86D1-AA94F9DC9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C5148-03DB-4D98-9693-93B2F54372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478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hyperlink" Target="https://oxoholdings.eu/#portfoli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8B9E5C72-8D1E-4F48-9BFF-8D2025785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6752"/>
            <a:ext cx="9144000" cy="2387600"/>
          </a:xfrm>
        </p:spPr>
        <p:txBody>
          <a:bodyPr>
            <a:normAutofit/>
          </a:bodyPr>
          <a:lstStyle/>
          <a:p>
            <a:r>
              <a:rPr lang="en-GB" sz="4800" b="1" dirty="0"/>
              <a:t>OXO Technologies Holding</a:t>
            </a:r>
            <a:endParaRPr lang="en-GB" sz="4800" dirty="0"/>
          </a:p>
        </p:txBody>
      </p:sp>
      <p:sp>
        <p:nvSpPr>
          <p:cNvPr id="8" name="Alcím 7">
            <a:extLst>
              <a:ext uri="{FF2B5EF4-FFF2-40B4-BE49-F238E27FC236}">
                <a16:creationId xmlns:a16="http://schemas.microsoft.com/office/drawing/2014/main" id="{EE0E2D3C-FA2E-43F1-936F-0A2FD72050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solidFill>
                  <a:schemeClr val="tx2"/>
                </a:solidFill>
              </a:rPr>
              <a:t>befektetési lehetőség diverzifikált technológiai portfólióba</a:t>
            </a:r>
          </a:p>
        </p:txBody>
      </p:sp>
    </p:spTree>
    <p:extLst>
      <p:ext uri="{BB962C8B-B14F-4D97-AF65-F5344CB8AC3E}">
        <p14:creationId xmlns:p14="http://schemas.microsoft.com/office/powerpoint/2010/main" val="103871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0E044D-926C-43BA-82E7-0C88395C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dirty="0"/>
              <a:t>A befektetési portfólió és aktuális </a:t>
            </a:r>
            <a:r>
              <a:rPr lang="hu-HU" sz="3000" dirty="0" err="1"/>
              <a:t>pipeline</a:t>
            </a:r>
            <a:r>
              <a:rPr lang="hu-HU" sz="3000" dirty="0"/>
              <a:t> eloszlása</a:t>
            </a:r>
          </a:p>
        </p:txBody>
      </p:sp>
      <p:graphicFrame>
        <p:nvGraphicFramePr>
          <p:cNvPr id="5" name="Táblázat 5">
            <a:extLst>
              <a:ext uri="{FF2B5EF4-FFF2-40B4-BE49-F238E27FC236}">
                <a16:creationId xmlns:a16="http://schemas.microsoft.com/office/drawing/2014/main" id="{6CC0906A-B5FD-4995-92CA-378DCED01C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114444"/>
              </p:ext>
            </p:extLst>
          </p:nvPr>
        </p:nvGraphicFramePr>
        <p:xfrm>
          <a:off x="838200" y="2500539"/>
          <a:ext cx="10515600" cy="27889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69870049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696085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3626515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056455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8687459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86413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sz="15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dirty="0">
                          <a:solidFill>
                            <a:srgbClr val="0FA5A0"/>
                          </a:solidFill>
                          <a:latin typeface="Century Gothic" panose="020B0502020202020204" pitchFamily="34" charset="0"/>
                        </a:rPr>
                        <a:t>Zöld technológiák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dirty="0">
                          <a:solidFill>
                            <a:srgbClr val="0FA5A0"/>
                          </a:solidFill>
                          <a:latin typeface="Century Gothic" panose="020B0502020202020204" pitchFamily="34" charset="0"/>
                        </a:rPr>
                        <a:t>Pénzügy és biztonság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dirty="0">
                          <a:solidFill>
                            <a:srgbClr val="0FA5A0"/>
                          </a:solidFill>
                          <a:latin typeface="Century Gothic" panose="020B0502020202020204" pitchFamily="34" charset="0"/>
                        </a:rPr>
                        <a:t>B2B </a:t>
                      </a:r>
                      <a:r>
                        <a:rPr lang="hu-HU" sz="1500" dirty="0" err="1">
                          <a:solidFill>
                            <a:srgbClr val="0FA5A0"/>
                          </a:solidFill>
                          <a:latin typeface="Century Gothic" panose="020B0502020202020204" pitchFamily="34" charset="0"/>
                        </a:rPr>
                        <a:t>Saas</a:t>
                      </a:r>
                      <a:endParaRPr lang="hu-HU" sz="1500" dirty="0">
                        <a:solidFill>
                          <a:srgbClr val="0FA5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dirty="0">
                          <a:solidFill>
                            <a:srgbClr val="0FA5A0"/>
                          </a:solidFill>
                          <a:latin typeface="Century Gothic" panose="020B0502020202020204" pitchFamily="34" charset="0"/>
                        </a:rPr>
                        <a:t>Egészségügyi technológiák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dirty="0">
                          <a:solidFill>
                            <a:srgbClr val="0FA5A0"/>
                          </a:solidFill>
                          <a:latin typeface="Century Gothic" panose="020B0502020202020204" pitchFamily="34" charset="0"/>
                        </a:rPr>
                        <a:t>Sport technológiák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720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5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Korai fázis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Vilhelmp</a:t>
                      </a:r>
                      <a:r>
                        <a:rPr lang="hu-HU" sz="15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bedrock.farm</a:t>
                      </a:r>
                      <a:endParaRPr lang="hu-HU" sz="15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Salarify</a:t>
                      </a:r>
                      <a:r>
                        <a:rPr lang="hu-HU" sz="15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ff.next</a:t>
                      </a:r>
                      <a:r>
                        <a:rPr lang="hu-HU" sz="15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HackRate</a:t>
                      </a:r>
                      <a:r>
                        <a:rPr lang="hu-HU" sz="15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bugprove</a:t>
                      </a:r>
                      <a:endParaRPr lang="hu-HU" sz="15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HubSience</a:t>
                      </a:r>
                      <a:r>
                        <a:rPr lang="hu-HU" sz="15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Briefly</a:t>
                      </a:r>
                      <a:r>
                        <a:rPr lang="hu-HU" sz="15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astodi</a:t>
                      </a:r>
                      <a:r>
                        <a:rPr lang="hu-HU" sz="15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Indivizo</a:t>
                      </a:r>
                      <a:endParaRPr lang="hu-HU" sz="15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zMed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Grid</a:t>
                      </a:r>
                      <a:r>
                        <a:rPr lang="hu-HU" sz="15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,  </a:t>
                      </a:r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BetMe</a:t>
                      </a:r>
                      <a:endParaRPr lang="hu-HU" sz="15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603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5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Növekedési fázis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AgroNinja</a:t>
                      </a:r>
                      <a:endParaRPr lang="hu-HU" sz="15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SmartKassa</a:t>
                      </a:r>
                      <a:r>
                        <a:rPr lang="hu-HU" sz="15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iconinchain</a:t>
                      </a:r>
                      <a:r>
                        <a:rPr lang="hu-HU" sz="15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BitNinja</a:t>
                      </a:r>
                      <a:r>
                        <a:rPr lang="hu-HU" sz="15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Finqware</a:t>
                      </a:r>
                      <a:endParaRPr lang="hu-HU" sz="15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Gravity</a:t>
                      </a:r>
                      <a:r>
                        <a:rPr lang="hu-HU" sz="15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Commsignia</a:t>
                      </a:r>
                      <a:r>
                        <a:rPr lang="hu-HU" sz="15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Blue</a:t>
                      </a:r>
                      <a:r>
                        <a:rPr lang="hu-HU" sz="15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Colibri</a:t>
                      </a:r>
                      <a:r>
                        <a:rPr lang="hu-HU" sz="15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Oriana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Pergamin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Cloudonix</a:t>
                      </a:r>
                      <a:endParaRPr lang="hu-HU" sz="15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dicomLab</a:t>
                      </a:r>
                      <a:endParaRPr lang="hu-HU" sz="15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OmniCoach</a:t>
                      </a:r>
                      <a:endParaRPr lang="hu-HU" sz="15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330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1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5682EFC7-52EE-4A34-A56B-80AB1EF99B6B}"/>
              </a:ext>
            </a:extLst>
          </p:cNvPr>
          <p:cNvSpPr/>
          <p:nvPr/>
        </p:nvSpPr>
        <p:spPr>
          <a:xfrm>
            <a:off x="1676400" y="1816513"/>
            <a:ext cx="8820727" cy="2284432"/>
          </a:xfrm>
          <a:prstGeom prst="rect">
            <a:avLst/>
          </a:prstGeom>
          <a:solidFill>
            <a:srgbClr val="0FA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B82F59B-8ED7-4E94-A26C-23A5CEDFA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/>
              <a:t>ESG szempontrendszer és jelentés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DFE9171-B6E2-463E-A637-DB9EF7C3E42E}"/>
              </a:ext>
            </a:extLst>
          </p:cNvPr>
          <p:cNvSpPr txBox="1">
            <a:spLocks/>
          </p:cNvSpPr>
          <p:nvPr/>
        </p:nvSpPr>
        <p:spPr>
          <a:xfrm>
            <a:off x="2136000" y="2001873"/>
            <a:ext cx="7920000" cy="3948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spcAft>
                <a:spcPts val="1800"/>
              </a:spcAft>
              <a:defRPr/>
            </a:pPr>
            <a:r>
              <a:rPr lang="hu-HU" sz="1500" dirty="0">
                <a:solidFill>
                  <a:schemeClr val="bg1"/>
                </a:solidFill>
                <a:latin typeface="Century Gothic" pitchFamily="34" charset="0"/>
              </a:rPr>
              <a:t>Az OXO Technologies Holding </a:t>
            </a:r>
            <a:r>
              <a:rPr lang="hu-HU" sz="1500" dirty="0" err="1">
                <a:solidFill>
                  <a:schemeClr val="bg1"/>
                </a:solidFill>
                <a:latin typeface="Century Gothic" pitchFamily="34" charset="0"/>
              </a:rPr>
              <a:t>Nyrt</a:t>
            </a:r>
            <a:r>
              <a:rPr lang="hu-HU" sz="1500" dirty="0">
                <a:solidFill>
                  <a:schemeClr val="bg1"/>
                </a:solidFill>
                <a:latin typeface="Century Gothic" pitchFamily="34" charset="0"/>
              </a:rPr>
              <a:t>. Igazgatóságának döntése értelmében az OTH megkezdte a belső ESG szabályzat, illetve az ESG éves jelentések rendszerének a kidolgozását.</a:t>
            </a:r>
          </a:p>
          <a:p>
            <a:pPr lvl="0" algn="just">
              <a:spcBef>
                <a:spcPct val="20000"/>
              </a:spcBef>
              <a:spcAft>
                <a:spcPts val="1800"/>
              </a:spcAft>
              <a:defRPr/>
            </a:pPr>
            <a:r>
              <a:rPr kumimoji="0" lang="hu-HU" sz="15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Az OTH esetében az ESG szempont</a:t>
            </a:r>
            <a:r>
              <a:rPr lang="hu-HU" sz="1500" dirty="0">
                <a:solidFill>
                  <a:schemeClr val="bg1"/>
                </a:solidFill>
                <a:latin typeface="Century Gothic" pitchFamily="34" charset="0"/>
              </a:rPr>
              <a:t>ok elsősorban a befektetési döntések meghozatalánál kerülnek figyelembevételre. Az OTH tevékenysége következtében az ESG szempontokat azáltal tudja jelentős mértékben érvényesíteni, ha az általa finanszírozott társaságok esetében erre kiemelt hangsúlyt fektet.</a:t>
            </a:r>
            <a:endParaRPr kumimoji="0" lang="hu-HU" sz="15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1DB17FC-00AA-384D-8013-039F8C9F38B1}"/>
              </a:ext>
            </a:extLst>
          </p:cNvPr>
          <p:cNvSpPr txBox="1">
            <a:spLocks/>
          </p:cNvSpPr>
          <p:nvPr/>
        </p:nvSpPr>
        <p:spPr>
          <a:xfrm>
            <a:off x="838200" y="334645"/>
            <a:ext cx="107957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3000" dirty="0"/>
              <a:t>Célzott tőkebevonás</a:t>
            </a:r>
            <a:endParaRPr lang="en-GB" sz="3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A126CD-D3B0-874D-ADE3-F69565B19C38}"/>
              </a:ext>
            </a:extLst>
          </p:cNvPr>
          <p:cNvSpPr txBox="1"/>
          <p:nvPr/>
        </p:nvSpPr>
        <p:spPr>
          <a:xfrm>
            <a:off x="2136000" y="1997301"/>
            <a:ext cx="792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spcAft>
                <a:spcPts val="1800"/>
              </a:spcAft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Az OTH további számos </a:t>
            </a:r>
            <a:r>
              <a:rPr lang="en-US" sz="1500" dirty="0" err="1">
                <a:solidFill>
                  <a:schemeClr val="tx2"/>
                </a:solidFill>
                <a:latin typeface="Century Gothic" pitchFamily="34" charset="0"/>
              </a:rPr>
              <a:t>növekedés</a:t>
            </a: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i, illetve </a:t>
            </a:r>
            <a:r>
              <a:rPr lang="hu-HU" sz="1500" dirty="0" err="1">
                <a:solidFill>
                  <a:schemeClr val="tx2"/>
                </a:solidFill>
                <a:latin typeface="Century Gothic" pitchFamily="34" charset="0"/>
              </a:rPr>
              <a:t>akviziciós</a:t>
            </a: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 célpontot azonosított be az európai piacon, a tervezett tőkebevonás ezen befektetési lehetőségek kihasználását célozza.</a:t>
            </a:r>
          </a:p>
          <a:p>
            <a:pPr algn="just">
              <a:spcBef>
                <a:spcPct val="20000"/>
              </a:spcBef>
              <a:spcAft>
                <a:spcPts val="1800"/>
              </a:spcAft>
              <a:defRPr/>
            </a:pPr>
            <a:r>
              <a:rPr lang="hu-HU" sz="1500" b="1" dirty="0">
                <a:solidFill>
                  <a:srgbClr val="0FA5A0"/>
                </a:solidFill>
                <a:latin typeface="Century Gothic" pitchFamily="34" charset="0"/>
              </a:rPr>
              <a:t>A BÉT </a:t>
            </a:r>
            <a:r>
              <a:rPr lang="hu-HU" sz="1500" b="1" dirty="0" err="1">
                <a:solidFill>
                  <a:srgbClr val="0FA5A0"/>
                </a:solidFill>
                <a:latin typeface="Century Gothic" pitchFamily="34" charset="0"/>
              </a:rPr>
              <a:t>Xtend</a:t>
            </a:r>
            <a:r>
              <a:rPr lang="hu-HU" sz="1500" b="1" dirty="0">
                <a:solidFill>
                  <a:srgbClr val="0FA5A0"/>
                </a:solidFill>
                <a:latin typeface="Century Gothic" pitchFamily="34" charset="0"/>
              </a:rPr>
              <a:t> piacán jegyzett befektetési lehetőség elsősorban magán befektetők, illetve intézményi befektetők számára javasolt az alábbi feltételek szerint:</a:t>
            </a:r>
          </a:p>
          <a:p>
            <a:pPr indent="-285750" algn="just">
              <a:spcBef>
                <a:spcPct val="20000"/>
              </a:spcBef>
              <a:spcAft>
                <a:spcPts val="1800"/>
              </a:spcAft>
              <a:buClr>
                <a:srgbClr val="2645A1"/>
              </a:buClr>
              <a:buFont typeface="Arial" panose="020B0604020202020204" pitchFamily="34" charset="0"/>
              <a:buChar char="•"/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A javasolt befektetési összeg 50-500 </a:t>
            </a:r>
            <a:r>
              <a:rPr lang="hu-HU" sz="1500" dirty="0" err="1">
                <a:solidFill>
                  <a:schemeClr val="tx2"/>
                </a:solidFill>
                <a:latin typeface="Century Gothic" pitchFamily="34" charset="0"/>
              </a:rPr>
              <a:t>mFt</a:t>
            </a: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 intézményi befektetők esetén, míg magánbefektetők esetében jelentősen rugalmasabb a megközelítés.</a:t>
            </a:r>
          </a:p>
          <a:p>
            <a:pPr indent="-285750" algn="just">
              <a:spcBef>
                <a:spcPct val="20000"/>
              </a:spcBef>
              <a:spcAft>
                <a:spcPts val="1800"/>
              </a:spcAft>
              <a:buClr>
                <a:srgbClr val="2645A1"/>
              </a:buClr>
              <a:buFont typeface="Arial" panose="020B0604020202020204" pitchFamily="34" charset="0"/>
              <a:buChar char="•"/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A jelenlegi tőkeemelés zártkörű jegyzésként történik.</a:t>
            </a:r>
          </a:p>
          <a:p>
            <a:pPr indent="-285750" algn="just">
              <a:spcBef>
                <a:spcPct val="20000"/>
              </a:spcBef>
              <a:spcAft>
                <a:spcPts val="1800"/>
              </a:spcAft>
              <a:buClr>
                <a:srgbClr val="2645A1"/>
              </a:buClr>
              <a:buFont typeface="Arial" panose="020B0604020202020204" pitchFamily="34" charset="0"/>
              <a:buChar char="•"/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A célzott tőkebevonás mértéke maximum 2 milliárd Ft.</a:t>
            </a:r>
          </a:p>
          <a:p>
            <a:pPr indent="-285750" algn="just">
              <a:spcBef>
                <a:spcPct val="20000"/>
              </a:spcBef>
              <a:spcAft>
                <a:spcPts val="1800"/>
              </a:spcAft>
              <a:buClr>
                <a:srgbClr val="2645A1"/>
              </a:buClr>
              <a:buFont typeface="Arial" panose="020B0604020202020204" pitchFamily="34" charset="0"/>
              <a:buChar char="•"/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A tőkebevonás a 2021 év záróárfolyamán történik, egyes befektetőkkel megfelelő nagyságrendű jegyzési összeg után biztosított kedvezményekről zajlik egyeztetés.</a:t>
            </a:r>
          </a:p>
        </p:txBody>
      </p:sp>
    </p:spTree>
    <p:extLst>
      <p:ext uri="{BB962C8B-B14F-4D97-AF65-F5344CB8AC3E}">
        <p14:creationId xmlns:p14="http://schemas.microsoft.com/office/powerpoint/2010/main" val="2777373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82F59B-8ED7-4E94-A26C-23A5CEDFA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dirty="0"/>
              <a:t>Célkitűzések</a:t>
            </a:r>
            <a:endParaRPr lang="hu-HU" sz="3000" dirty="0">
              <a:solidFill>
                <a:srgbClr val="FF0000"/>
              </a:solidFill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DFE9171-B6E2-463E-A637-DB9EF7C3E42E}"/>
              </a:ext>
            </a:extLst>
          </p:cNvPr>
          <p:cNvSpPr txBox="1">
            <a:spLocks/>
          </p:cNvSpPr>
          <p:nvPr/>
        </p:nvSpPr>
        <p:spPr>
          <a:xfrm>
            <a:off x="2136000" y="1990990"/>
            <a:ext cx="7920000" cy="3948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spcAft>
                <a:spcPts val="1800"/>
              </a:spcAft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Az OTH alapvető célja, hogy a korábban bemutatott iparág</a:t>
            </a:r>
            <a:r>
              <a:rPr lang="en-US" sz="1500" dirty="0" err="1">
                <a:solidFill>
                  <a:schemeClr val="tx2"/>
                </a:solidFill>
                <a:latin typeface="Century Gothic" pitchFamily="34" charset="0"/>
              </a:rPr>
              <a:t>ak</a:t>
            </a:r>
            <a:r>
              <a:rPr lang="hu-HU" sz="1500" dirty="0" err="1">
                <a:solidFill>
                  <a:schemeClr val="tx2"/>
                </a:solidFill>
                <a:latin typeface="Century Gothic" pitchFamily="34" charset="0"/>
              </a:rPr>
              <a:t>ban</a:t>
            </a: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 egy olyan portfóliót hozzon létre, amely mind földrajzi, mint növekedési potenciál tekintetében megfelelően diverzifikált.</a:t>
            </a:r>
          </a:p>
          <a:p>
            <a:pPr lvl="0" algn="just">
              <a:spcBef>
                <a:spcPct val="20000"/>
              </a:spcBef>
              <a:spcAft>
                <a:spcPts val="1800"/>
              </a:spcAft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További fontos célkitűzés, hogy az akvizíciók lévén a portfólióban megfelelő súlyt kapjanak, a stabil árbevétellel, illetve osztalékfizetési képességgel rendelkező cégek is.</a:t>
            </a:r>
          </a:p>
          <a:p>
            <a:pPr lvl="0" algn="just">
              <a:spcBef>
                <a:spcPct val="20000"/>
              </a:spcBef>
              <a:spcAft>
                <a:spcPts val="1800"/>
              </a:spcAft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Az OTH nem tervez további zártkörű tőkebevonást, a hosszútávú finanszírozás biztosítását a cég alapvető működéséből várja, azaz a részesedések értékesítéséből, illetve az osztalékbevételekből. Ezen bevételek válhatnak majd az új befektetési célpontok finanszírozási forrásává is.</a:t>
            </a:r>
          </a:p>
          <a:p>
            <a:pPr lvl="0" algn="just">
              <a:spcBef>
                <a:spcPct val="20000"/>
              </a:spcBef>
              <a:spcAft>
                <a:spcPts val="1800"/>
              </a:spcAft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2023-ban vagy azt követően emellett egy standard piacra lépést szolgáló IPO lehetősége továbbra is fennáll.</a:t>
            </a:r>
          </a:p>
          <a:p>
            <a:pPr lvl="0" algn="just">
              <a:spcBef>
                <a:spcPct val="20000"/>
              </a:spcBef>
              <a:spcAft>
                <a:spcPts val="1800"/>
              </a:spcAft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Az akvizíciós célpontok tekintetében alternatív finanszírozási források, esetlegesen hiteljellegű források bevonása is vizsgálandó lehet.   </a:t>
            </a:r>
            <a:endParaRPr lang="hu-HU" sz="15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28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>
            <a:extLst>
              <a:ext uri="{FF2B5EF4-FFF2-40B4-BE49-F238E27FC236}">
                <a16:creationId xmlns:a16="http://schemas.microsoft.com/office/drawing/2014/main" id="{7867BB4C-F964-2948-8273-307A11A5CA81}"/>
              </a:ext>
            </a:extLst>
          </p:cNvPr>
          <p:cNvSpPr/>
          <p:nvPr/>
        </p:nvSpPr>
        <p:spPr>
          <a:xfrm>
            <a:off x="0" y="2149022"/>
            <a:ext cx="5225143" cy="2714124"/>
          </a:xfrm>
          <a:prstGeom prst="rect">
            <a:avLst/>
          </a:prstGeom>
          <a:solidFill>
            <a:srgbClr val="0FA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DB17FC-00AA-384D-8013-039F8C9F38B1}"/>
              </a:ext>
            </a:extLst>
          </p:cNvPr>
          <p:cNvSpPr txBox="1">
            <a:spLocks/>
          </p:cNvSpPr>
          <p:nvPr/>
        </p:nvSpPr>
        <p:spPr>
          <a:xfrm>
            <a:off x="838200" y="334645"/>
            <a:ext cx="107957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A126CD-D3B0-874D-ADE3-F69565B19C38}"/>
              </a:ext>
            </a:extLst>
          </p:cNvPr>
          <p:cNvSpPr txBox="1"/>
          <p:nvPr/>
        </p:nvSpPr>
        <p:spPr>
          <a:xfrm>
            <a:off x="435429" y="2698030"/>
            <a:ext cx="724873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Befektetői kapcsolattartó:</a:t>
            </a:r>
          </a:p>
          <a:p>
            <a:pPr algn="just"/>
            <a:endParaRPr lang="hu-HU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hu-H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Pongrác Dávid </a:t>
            </a:r>
          </a:p>
          <a:p>
            <a:pPr algn="just"/>
            <a:r>
              <a:rPr lang="hu-HU" sz="1500" i="1" dirty="0">
                <a:solidFill>
                  <a:schemeClr val="bg1"/>
                </a:solidFill>
                <a:latin typeface="Century Gothic" panose="020B0502020202020204" pitchFamily="34" charset="0"/>
              </a:rPr>
              <a:t>Partner</a:t>
            </a:r>
          </a:p>
          <a:p>
            <a:pPr algn="just"/>
            <a:r>
              <a:rPr lang="hu-HU" sz="1500" i="1" dirty="0">
                <a:solidFill>
                  <a:schemeClr val="bg1"/>
                </a:solidFill>
                <a:latin typeface="Century Gothic" panose="020B0502020202020204" pitchFamily="34" charset="0"/>
              </a:rPr>
              <a:t>pongrac.david@oxoholdings.eu</a:t>
            </a:r>
            <a:r>
              <a:rPr lang="hu-HU" sz="15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9207C2E-FFC2-47B1-BD7B-5B0E13EED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316" y="2588955"/>
            <a:ext cx="3776826" cy="2014734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CF49721A-D9D9-9E4A-AD75-B030A6AF0783}"/>
              </a:ext>
            </a:extLst>
          </p:cNvPr>
          <p:cNvSpPr/>
          <p:nvPr/>
        </p:nvSpPr>
        <p:spPr>
          <a:xfrm>
            <a:off x="0" y="334645"/>
            <a:ext cx="12192000" cy="1660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9BA3B3DC-960C-854D-96C6-6C1955C3FBF9}"/>
              </a:ext>
            </a:extLst>
          </p:cNvPr>
          <p:cNvSpPr/>
          <p:nvPr/>
        </p:nvSpPr>
        <p:spPr>
          <a:xfrm>
            <a:off x="0" y="5197791"/>
            <a:ext cx="12192000" cy="1660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328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82F59B-8ED7-4E94-A26C-23A5CEDFA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dirty="0"/>
              <a:t>Befektetési stratégia bemutatása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DFE9171-B6E2-463E-A637-DB9EF7C3E42E}"/>
              </a:ext>
            </a:extLst>
          </p:cNvPr>
          <p:cNvSpPr txBox="1">
            <a:spLocks/>
          </p:cNvSpPr>
          <p:nvPr/>
        </p:nvSpPr>
        <p:spPr>
          <a:xfrm>
            <a:off x="2136000" y="1861568"/>
            <a:ext cx="7920000" cy="3948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Az OXO Technologies Holding Nyrt. (“OTH”) befektetési politikájának alapvető célja egy diverzifikált technológiai fejlesztésekre fókuszáló portfolió kialakítása</a:t>
            </a:r>
          </a:p>
          <a:p>
            <a:pPr lvl="0" algn="just">
              <a:spcBef>
                <a:spcPct val="20000"/>
              </a:spcBef>
              <a:defRPr/>
            </a:pPr>
            <a:endParaRPr lang="hu-HU" sz="1500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hu-HU" sz="1500" b="1" dirty="0">
                <a:solidFill>
                  <a:srgbClr val="0FA5A0"/>
                </a:solidFill>
                <a:latin typeface="Century Gothic" pitchFamily="34" charset="0"/>
              </a:rPr>
              <a:t>Érettség tekintetében az alábbi területekre fókuszál az OTH:</a:t>
            </a:r>
          </a:p>
          <a:p>
            <a:pPr lvl="0" algn="just">
              <a:spcBef>
                <a:spcPct val="20000"/>
              </a:spcBef>
              <a:defRPr/>
            </a:pPr>
            <a:endParaRPr lang="hu-HU" sz="1500" dirty="0">
              <a:solidFill>
                <a:schemeClr val="tx2"/>
              </a:solidFill>
              <a:latin typeface="Century Gothic" pitchFamily="34" charset="0"/>
            </a:endParaRPr>
          </a:p>
          <a:p>
            <a:pPr marL="285750" lvl="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sz="1500" b="1" dirty="0">
                <a:solidFill>
                  <a:srgbClr val="0FA5A0"/>
                </a:solidFill>
                <a:latin typeface="Century Gothic" pitchFamily="34" charset="0"/>
              </a:rPr>
              <a:t>Korai fázis: </a:t>
            </a: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jellemzően jelentős árbevétel nélküli, kész piaci megoldással, termékkel rendelkező cégek (Startup </a:t>
            </a:r>
            <a:r>
              <a:rPr lang="hu-HU" sz="1500" dirty="0" err="1">
                <a:solidFill>
                  <a:schemeClr val="tx2"/>
                </a:solidFill>
                <a:latin typeface="Century Gothic" pitchFamily="34" charset="0"/>
              </a:rPr>
              <a:t>Factory</a:t>
            </a: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 pályázat finanszírozási előnyeit kihasználva)</a:t>
            </a:r>
          </a:p>
          <a:p>
            <a:pPr marL="285750" lvl="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u-HU" sz="1500" dirty="0">
              <a:solidFill>
                <a:schemeClr val="tx2"/>
              </a:solidFill>
              <a:latin typeface="Century Gothic" pitchFamily="34" charset="0"/>
            </a:endParaRPr>
          </a:p>
          <a:p>
            <a:pPr marL="285750" lvl="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sz="1500" b="1" dirty="0">
                <a:solidFill>
                  <a:srgbClr val="0FA5A0"/>
                </a:solidFill>
                <a:latin typeface="Century Gothic" pitchFamily="34" charset="0"/>
              </a:rPr>
              <a:t>Növekedési fázis: </a:t>
            </a: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jellemzően jelentős árbevétellel rendelkező cégek, melyek további piacokon tervezett növekedéshez keresnek forrást</a:t>
            </a:r>
          </a:p>
          <a:p>
            <a:pPr marL="285750" lvl="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u-HU" sz="1500" dirty="0">
              <a:solidFill>
                <a:schemeClr val="tx2"/>
              </a:solidFill>
              <a:latin typeface="Century Gothic" pitchFamily="34" charset="0"/>
            </a:endParaRPr>
          </a:p>
          <a:p>
            <a:pPr marL="285750" lvl="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sz="1500" b="1" dirty="0">
                <a:solidFill>
                  <a:srgbClr val="0FA5A0"/>
                </a:solidFill>
                <a:latin typeface="Century Gothic" pitchFamily="34" charset="0"/>
              </a:rPr>
              <a:t>Akvizíciós célpontok: </a:t>
            </a: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olyan társaságok, melyek a jelentős árbevétel mellett stabil eredményességet is el tudtak érni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hu-HU" sz="17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</a:p>
          <a:p>
            <a:pPr lvl="0" algn="just">
              <a:spcBef>
                <a:spcPct val="20000"/>
              </a:spcBef>
              <a:defRPr/>
            </a:pPr>
            <a:endParaRPr lang="hu-HU" sz="1700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hu-HU" sz="1700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hu-HU" sz="1700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hu-HU" sz="1700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9D3E9886-27DD-4708-B156-37A65A9BC4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11" b="68465" l="25179" r="32429">
                        <a14:foregroundMark x1="27286" y1="67477" x2="27607" y2="56915"/>
                        <a14:foregroundMark x1="27607" y1="56915" x2="32071" y2="60942"/>
                        <a14:foregroundMark x1="32071" y1="60942" x2="32143" y2="61930"/>
                        <a14:foregroundMark x1="30107" y1="55015" x2="28857" y2="55015"/>
                        <a14:foregroundMark x1="29393" y1="54559" x2="25214" y2="59574"/>
                        <a14:foregroundMark x1="25214" y1="59574" x2="27000" y2="65805"/>
                        <a14:foregroundMark x1="25821" y1="67933" x2="27071" y2="68085"/>
                        <a14:foregroundMark x1="27071" y1="68313" x2="26179" y2="67553"/>
                        <a14:foregroundMark x1="26929" y1="68465" x2="25286" y2="67249"/>
                        <a14:foregroundMark x1="30071" y1="57827" x2="29393" y2="55319"/>
                        <a14:foregroundMark x1="30964" y1="60258" x2="28679" y2="57979"/>
                        <a14:foregroundMark x1="28679" y1="57903" x2="25714" y2="61322"/>
                        <a14:backgroundMark x1="32000" y1="65122" x2="31643" y2="66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53932" r="66649" b="30654"/>
          <a:stretch/>
        </p:blipFill>
        <p:spPr>
          <a:xfrm>
            <a:off x="2487266" y="5334073"/>
            <a:ext cx="778868" cy="6507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653BB3B-6DA6-49CE-95DD-53C8835B6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dirty="0"/>
              <a:t>Befektetési stratégia bemutatása:</a:t>
            </a:r>
            <a:br>
              <a:rPr lang="hu-HU" sz="3000" dirty="0"/>
            </a:br>
            <a:r>
              <a:rPr lang="hu-HU" sz="3000" dirty="0"/>
              <a:t>iparági fókusz</a:t>
            </a:r>
            <a:endParaRPr lang="en-GB" sz="3000" dirty="0"/>
          </a:p>
        </p:txBody>
      </p:sp>
      <p:pic>
        <p:nvPicPr>
          <p:cNvPr id="22" name="Kép 21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C10345E1-E575-F546-A83F-206E01F764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9" r="60338" b="82499"/>
          <a:stretch/>
        </p:blipFill>
        <p:spPr>
          <a:xfrm>
            <a:off x="2335286" y="3690940"/>
            <a:ext cx="962196" cy="611019"/>
          </a:xfrm>
          <a:prstGeom prst="rect">
            <a:avLst/>
          </a:prstGeom>
        </p:spPr>
      </p:pic>
      <p:pic>
        <p:nvPicPr>
          <p:cNvPr id="23" name="Kép 22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6AEC2BD4-283D-A643-A067-EFA9438C61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419" b="95441" l="58000" r="65536">
                        <a14:foregroundMark x1="65071" y1="88906" x2="60643" y2="80471"/>
                        <a14:foregroundMark x1="60643" y1="80471" x2="62357" y2="93313"/>
                        <a14:foregroundMark x1="62357" y1="93313" x2="65036" y2="87462"/>
                        <a14:foregroundMark x1="64500" y1="90122" x2="61250" y2="78419"/>
                        <a14:foregroundMark x1="61250" y1="78419" x2="58000" y2="89058"/>
                        <a14:foregroundMark x1="58000" y1="89058" x2="60321" y2="93389"/>
                        <a14:foregroundMark x1="62643" y1="81611" x2="62786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44" t="76355" r="33555" b="2391"/>
          <a:stretch/>
        </p:blipFill>
        <p:spPr>
          <a:xfrm>
            <a:off x="2419392" y="2812364"/>
            <a:ext cx="726138" cy="805836"/>
          </a:xfrm>
          <a:prstGeom prst="rect">
            <a:avLst/>
          </a:prstGeom>
        </p:spPr>
      </p:pic>
      <p:pic>
        <p:nvPicPr>
          <p:cNvPr id="24" name="Kép 23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657A6B7A-4F43-7E44-BE3D-D87CFCD55D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t="6540" r="91184" b="75259"/>
          <a:stretch/>
        </p:blipFill>
        <p:spPr>
          <a:xfrm>
            <a:off x="2453400" y="2002710"/>
            <a:ext cx="663339" cy="73851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373A67F-166D-4B48-A555-425B93927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91" y="4483067"/>
            <a:ext cx="726138" cy="72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AD5164CC-0A66-4F46-A35B-A67E34EAFC17}"/>
              </a:ext>
            </a:extLst>
          </p:cNvPr>
          <p:cNvSpPr/>
          <p:nvPr/>
        </p:nvSpPr>
        <p:spPr>
          <a:xfrm>
            <a:off x="3608734" y="170578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Az OTH az alábbi iparágra fektet jelentős hangsúlyt:</a:t>
            </a:r>
          </a:p>
          <a:p>
            <a:pPr lvl="0" algn="just">
              <a:spcBef>
                <a:spcPct val="20000"/>
              </a:spcBef>
              <a:defRPr/>
            </a:pPr>
            <a:endParaRPr lang="hu-HU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hu-HU" b="1" dirty="0">
                <a:solidFill>
                  <a:srgbClr val="0FA5A0"/>
                </a:solidFill>
                <a:latin typeface="Century Gothic" pitchFamily="34" charset="0"/>
              </a:rPr>
              <a:t>Zöld technológiák </a:t>
            </a:r>
            <a:r>
              <a:rPr lang="hu-HU" dirty="0">
                <a:solidFill>
                  <a:schemeClr val="tx2"/>
                </a:solidFill>
                <a:latin typeface="Century Gothic" pitchFamily="34" charset="0"/>
              </a:rPr>
              <a:t>(</a:t>
            </a:r>
            <a:r>
              <a:rPr lang="hu-HU" dirty="0" err="1">
                <a:solidFill>
                  <a:schemeClr val="tx2"/>
                </a:solidFill>
                <a:latin typeface="Century Gothic" pitchFamily="34" charset="0"/>
              </a:rPr>
              <a:t>Cleantech</a:t>
            </a:r>
            <a:r>
              <a:rPr lang="hu-HU" dirty="0">
                <a:solidFill>
                  <a:schemeClr val="tx2"/>
                </a:solidFill>
                <a:latin typeface="Century Gothic" pitchFamily="34" charset="0"/>
              </a:rPr>
              <a:t> és </a:t>
            </a:r>
            <a:r>
              <a:rPr lang="hu-HU" dirty="0" err="1">
                <a:solidFill>
                  <a:schemeClr val="tx2"/>
                </a:solidFill>
                <a:latin typeface="Century Gothic" pitchFamily="34" charset="0"/>
              </a:rPr>
              <a:t>agritech</a:t>
            </a:r>
            <a:r>
              <a:rPr lang="hu-HU" dirty="0">
                <a:solidFill>
                  <a:schemeClr val="tx2"/>
                </a:solidFill>
                <a:latin typeface="Century Gothic" pitchFamily="34" charset="0"/>
              </a:rPr>
              <a:t>)</a:t>
            </a:r>
          </a:p>
          <a:p>
            <a:pPr lvl="0" algn="just">
              <a:spcBef>
                <a:spcPct val="20000"/>
              </a:spcBef>
              <a:defRPr/>
            </a:pPr>
            <a:endParaRPr lang="hu-HU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hu-HU" b="1" dirty="0">
                <a:solidFill>
                  <a:srgbClr val="0FA5A0"/>
                </a:solidFill>
                <a:latin typeface="Century Gothic" pitchFamily="34" charset="0"/>
              </a:rPr>
              <a:t>Pénzügyi, hitelesítési és biztonsági infrastruktúrák </a:t>
            </a:r>
            <a:r>
              <a:rPr lang="hu-HU" dirty="0">
                <a:solidFill>
                  <a:schemeClr val="tx2"/>
                </a:solidFill>
                <a:latin typeface="Century Gothic" pitchFamily="34" charset="0"/>
              </a:rPr>
              <a:t>(</a:t>
            </a:r>
            <a:r>
              <a:rPr lang="hu-HU" dirty="0" err="1">
                <a:solidFill>
                  <a:schemeClr val="tx2"/>
                </a:solidFill>
                <a:latin typeface="Century Gothic" pitchFamily="34" charset="0"/>
              </a:rPr>
              <a:t>Fintech</a:t>
            </a:r>
            <a:r>
              <a:rPr lang="hu-HU" dirty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hu-HU" dirty="0" err="1">
                <a:solidFill>
                  <a:schemeClr val="tx2"/>
                </a:solidFill>
                <a:latin typeface="Century Gothic" pitchFamily="34" charset="0"/>
              </a:rPr>
              <a:t>regtech</a:t>
            </a:r>
            <a:r>
              <a:rPr lang="hu-HU" dirty="0">
                <a:solidFill>
                  <a:schemeClr val="tx2"/>
                </a:solidFill>
                <a:latin typeface="Century Gothic" pitchFamily="34" charset="0"/>
              </a:rPr>
              <a:t> és </a:t>
            </a:r>
            <a:r>
              <a:rPr lang="hu-HU" dirty="0" err="1">
                <a:solidFill>
                  <a:schemeClr val="tx2"/>
                </a:solidFill>
                <a:latin typeface="Century Gothic" pitchFamily="34" charset="0"/>
              </a:rPr>
              <a:t>cybersecurity</a:t>
            </a:r>
            <a:r>
              <a:rPr lang="hu-HU" dirty="0">
                <a:solidFill>
                  <a:schemeClr val="tx2"/>
                </a:solidFill>
                <a:latin typeface="Century Gothic" pitchFamily="34" charset="0"/>
              </a:rPr>
              <a:t>) </a:t>
            </a:r>
          </a:p>
          <a:p>
            <a:pPr lvl="0" algn="just">
              <a:spcBef>
                <a:spcPct val="20000"/>
              </a:spcBef>
              <a:defRPr/>
            </a:pPr>
            <a:endParaRPr lang="hu-HU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hu-HU" b="1" dirty="0">
                <a:solidFill>
                  <a:srgbClr val="0FA5A0"/>
                </a:solidFill>
                <a:latin typeface="Century Gothic" pitchFamily="34" charset="0"/>
              </a:rPr>
              <a:t>Vállalati szoftver megoldások </a:t>
            </a:r>
            <a:r>
              <a:rPr lang="hu-HU" dirty="0">
                <a:solidFill>
                  <a:schemeClr val="tx2"/>
                </a:solidFill>
                <a:latin typeface="Century Gothic" pitchFamily="34" charset="0"/>
              </a:rPr>
              <a:t>(B2B </a:t>
            </a:r>
            <a:r>
              <a:rPr lang="hu-HU" dirty="0" err="1">
                <a:solidFill>
                  <a:schemeClr val="tx2"/>
                </a:solidFill>
                <a:latin typeface="Century Gothic" pitchFamily="34" charset="0"/>
              </a:rPr>
              <a:t>SaaS</a:t>
            </a:r>
            <a:r>
              <a:rPr lang="hu-HU" dirty="0">
                <a:solidFill>
                  <a:schemeClr val="tx2"/>
                </a:solidFill>
                <a:latin typeface="Century Gothic" pitchFamily="34" charset="0"/>
              </a:rPr>
              <a:t>)</a:t>
            </a:r>
          </a:p>
          <a:p>
            <a:pPr lvl="0" algn="just">
              <a:spcBef>
                <a:spcPct val="20000"/>
              </a:spcBef>
              <a:defRPr/>
            </a:pPr>
            <a:endParaRPr lang="hu-HU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hu-HU" b="1" dirty="0">
                <a:solidFill>
                  <a:srgbClr val="0FA5A0"/>
                </a:solidFill>
                <a:latin typeface="Century Gothic" pitchFamily="34" charset="0"/>
              </a:rPr>
              <a:t>Egészségtudományok</a:t>
            </a:r>
            <a:r>
              <a:rPr lang="hu-HU" dirty="0">
                <a:solidFill>
                  <a:schemeClr val="tx2"/>
                </a:solidFill>
                <a:latin typeface="Century Gothic" pitchFamily="34" charset="0"/>
              </a:rPr>
              <a:t> (</a:t>
            </a:r>
            <a:r>
              <a:rPr lang="hu-HU" dirty="0" err="1">
                <a:solidFill>
                  <a:schemeClr val="tx2"/>
                </a:solidFill>
                <a:latin typeface="Century Gothic" pitchFamily="34" charset="0"/>
              </a:rPr>
              <a:t>Medtech</a:t>
            </a:r>
            <a:r>
              <a:rPr lang="hu-HU" dirty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hu-HU" dirty="0" err="1">
                <a:solidFill>
                  <a:schemeClr val="tx2"/>
                </a:solidFill>
                <a:latin typeface="Century Gothic" pitchFamily="34" charset="0"/>
              </a:rPr>
              <a:t>healthtech</a:t>
            </a:r>
            <a:r>
              <a:rPr lang="hu-HU" dirty="0">
                <a:solidFill>
                  <a:schemeClr val="tx2"/>
                </a:solidFill>
                <a:latin typeface="Century Gothic" pitchFamily="34" charset="0"/>
              </a:rPr>
              <a:t>)</a:t>
            </a:r>
          </a:p>
          <a:p>
            <a:pPr lvl="0" algn="just">
              <a:spcBef>
                <a:spcPct val="20000"/>
              </a:spcBef>
              <a:defRPr/>
            </a:pPr>
            <a:endParaRPr lang="hu-HU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hu-HU" b="1" dirty="0">
                <a:solidFill>
                  <a:srgbClr val="0FA5A0"/>
                </a:solidFill>
                <a:latin typeface="Century Gothic" pitchFamily="34" charset="0"/>
              </a:rPr>
              <a:t>Sport technológiák </a:t>
            </a:r>
            <a:r>
              <a:rPr lang="hu-HU" dirty="0">
                <a:solidFill>
                  <a:schemeClr val="tx2"/>
                </a:solidFill>
                <a:latin typeface="Century Gothic" pitchFamily="34" charset="0"/>
              </a:rPr>
              <a:t>(E-sport, e-</a:t>
            </a:r>
            <a:r>
              <a:rPr lang="hu-HU" dirty="0" err="1">
                <a:solidFill>
                  <a:schemeClr val="tx2"/>
                </a:solidFill>
                <a:latin typeface="Century Gothic" pitchFamily="34" charset="0"/>
              </a:rPr>
              <a:t>gaming</a:t>
            </a:r>
            <a:r>
              <a:rPr lang="hu-HU" dirty="0">
                <a:solidFill>
                  <a:schemeClr val="tx2"/>
                </a:solidFill>
                <a:latin typeface="Century Gothic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482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82F59B-8ED7-4E94-A26C-23A5CEDFA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dirty="0"/>
              <a:t>Befektetési stratégia bemutatása: </a:t>
            </a:r>
            <a:br>
              <a:rPr lang="hu-HU" sz="3000" dirty="0"/>
            </a:br>
            <a:r>
              <a:rPr lang="hu-HU" sz="3000" dirty="0"/>
              <a:t>iparági fókusz, földrajzi megoszlás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DFE9171-B6E2-463E-A637-DB9EF7C3E42E}"/>
              </a:ext>
            </a:extLst>
          </p:cNvPr>
          <p:cNvSpPr txBox="1">
            <a:spLocks/>
          </p:cNvSpPr>
          <p:nvPr/>
        </p:nvSpPr>
        <p:spPr>
          <a:xfrm>
            <a:off x="941614" y="2409145"/>
            <a:ext cx="4174672" cy="3893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A jelenlegi portfólió és az aktuális </a:t>
            </a:r>
            <a:r>
              <a:rPr lang="hu-HU" sz="1500" dirty="0" err="1">
                <a:solidFill>
                  <a:schemeClr val="tx2"/>
                </a:solidFill>
                <a:latin typeface="Century Gothic" pitchFamily="34" charset="0"/>
              </a:rPr>
              <a:t>pipeline</a:t>
            </a: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 a fenti iparág szerinti kiegyensúlyozott megoszlást mutat</a:t>
            </a:r>
            <a:r>
              <a:rPr lang="en-US" sz="1500" dirty="0">
                <a:solidFill>
                  <a:schemeClr val="tx2"/>
                </a:solidFill>
                <a:latin typeface="Century Gothic" pitchFamily="34" charset="0"/>
              </a:rPr>
              <a:t>.</a:t>
            </a:r>
            <a:endParaRPr lang="hu-HU" sz="1500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hu-HU" sz="1500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Földrajzi megoszlás tekintetében az OTH, illetve a portfólió társaságai rendkívül diverzifikált jelenléttel rendelkezik, többek között az alábbi piacokon: </a:t>
            </a:r>
            <a:r>
              <a:rPr lang="hu-HU" sz="1500" b="1" dirty="0">
                <a:solidFill>
                  <a:srgbClr val="0FA5A0"/>
                </a:solidFill>
                <a:latin typeface="Century Gothic" pitchFamily="34" charset="0"/>
              </a:rPr>
              <a:t>USA, Kína, Japán, Európai-Unió számos országa, Nagy-Britannia, Törökország, Horvátország</a:t>
            </a:r>
            <a:r>
              <a:rPr lang="hu-HU" sz="1500" dirty="0">
                <a:solidFill>
                  <a:srgbClr val="0FA5A0"/>
                </a:solidFill>
                <a:latin typeface="Century Gothic" pitchFamily="34" charset="0"/>
              </a:rPr>
              <a:t>,</a:t>
            </a: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 stb.</a:t>
            </a:r>
          </a:p>
          <a:p>
            <a:pPr lvl="0" algn="just">
              <a:spcBef>
                <a:spcPct val="20000"/>
              </a:spcBef>
              <a:defRPr/>
            </a:pPr>
            <a:endParaRPr lang="hu-HU" sz="1700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hu-HU" sz="17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030" name="Picture 6" descr="World Globe - Globe Transparent Background | Transparent PNG Download  #1804370 - Vippng">
            <a:extLst>
              <a:ext uri="{FF2B5EF4-FFF2-40B4-BE49-F238E27FC236}">
                <a16:creationId xmlns:a16="http://schemas.microsoft.com/office/drawing/2014/main" id="{9BD92DC6-39E6-594C-B53A-4464B6A11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111" y="1907855"/>
            <a:ext cx="4744822" cy="377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28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82F59B-8ED7-4E94-A26C-23A5CEDFA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dirty="0"/>
              <a:t>Befektetési stratégia bemutatása: </a:t>
            </a:r>
            <a:br>
              <a:rPr lang="hu-HU" sz="3000" dirty="0"/>
            </a:br>
            <a:r>
              <a:rPr lang="hu-HU" sz="3000" dirty="0"/>
              <a:t>jelenlegi portfólió, jövőbeni elképzelések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DFE9171-B6E2-463E-A637-DB9EF7C3E42E}"/>
              </a:ext>
            </a:extLst>
          </p:cNvPr>
          <p:cNvSpPr txBox="1">
            <a:spLocks/>
          </p:cNvSpPr>
          <p:nvPr/>
        </p:nvSpPr>
        <p:spPr>
          <a:xfrm>
            <a:off x="2136000" y="1900274"/>
            <a:ext cx="7920000" cy="3948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Érettség tekintetében a portfolió meghatározó részét a növekedési fázisban lévő társaságok alkotják. Emellett jelennek meg a már stabilan működő, jelentős eredményt termelő társaságok (</a:t>
            </a:r>
            <a:r>
              <a:rPr lang="hu-HU" sz="1500" dirty="0" err="1">
                <a:solidFill>
                  <a:schemeClr val="tx2"/>
                </a:solidFill>
                <a:latin typeface="Century Gothic" pitchFamily="34" charset="0"/>
              </a:rPr>
              <a:t>Servergarden</a:t>
            </a: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), illetve az OXO </a:t>
            </a:r>
            <a:r>
              <a:rPr lang="hu-HU" sz="1500" dirty="0" err="1">
                <a:solidFill>
                  <a:schemeClr val="tx2"/>
                </a:solidFill>
                <a:latin typeface="Century Gothic" pitchFamily="34" charset="0"/>
              </a:rPr>
              <a:t>Labs</a:t>
            </a: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 Kft., 100%-</a:t>
            </a:r>
            <a:r>
              <a:rPr lang="hu-HU" sz="1500" dirty="0" err="1">
                <a:solidFill>
                  <a:schemeClr val="tx2"/>
                </a:solidFill>
                <a:latin typeface="Century Gothic" pitchFamily="34" charset="0"/>
              </a:rPr>
              <a:t>os</a:t>
            </a: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 leányvállalaton keresztül, jelentős pályázati tőkeáttéttel finanszírozott korai fázisú társaságok.</a:t>
            </a:r>
          </a:p>
          <a:p>
            <a:pPr lvl="0" algn="just">
              <a:spcBef>
                <a:spcPct val="20000"/>
              </a:spcBef>
              <a:defRPr/>
            </a:pPr>
            <a:endParaRPr lang="hu-HU" sz="1500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Az OTH amellett, hogy továbbra is fókuszál a növekedési fázisú befektetésekre, a korai fázisú kihelyezések felgyorsítása mellett, meghatározó hangsúlyt kíván fektetni az érett</a:t>
            </a:r>
            <a:r>
              <a:rPr lang="en-US" sz="1500" dirty="0">
                <a:solidFill>
                  <a:schemeClr val="tx2"/>
                </a:solidFill>
                <a:latin typeface="Century Gothic" pitchFamily="34" charset="0"/>
              </a:rPr>
              <a:t>ebb </a:t>
            </a: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fázisú társaságok kivásárlására. Ebben stratégiai cél a cégcsoport folyamatos cash és nyereségtermelő képességének növelése, akár </a:t>
            </a:r>
            <a:r>
              <a:rPr lang="hu-HU" sz="1500" dirty="0" err="1">
                <a:solidFill>
                  <a:schemeClr val="tx2"/>
                </a:solidFill>
                <a:latin typeface="Century Gothic" pitchFamily="34" charset="0"/>
              </a:rPr>
              <a:t>leverage</a:t>
            </a: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hu-HU" sz="1500" dirty="0" err="1">
                <a:solidFill>
                  <a:schemeClr val="tx2"/>
                </a:solidFill>
                <a:latin typeface="Century Gothic" pitchFamily="34" charset="0"/>
              </a:rPr>
              <a:t>buyout</a:t>
            </a: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 jellegű akvizíciók </a:t>
            </a:r>
            <a:r>
              <a:rPr lang="hu-HU" sz="1500" dirty="0" err="1">
                <a:solidFill>
                  <a:schemeClr val="tx2"/>
                </a:solidFill>
                <a:latin typeface="Century Gothic" pitchFamily="34" charset="0"/>
              </a:rPr>
              <a:t>végrehajátásával</a:t>
            </a: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 is.</a:t>
            </a:r>
          </a:p>
          <a:p>
            <a:pPr lvl="0" algn="just">
              <a:spcBef>
                <a:spcPct val="20000"/>
              </a:spcBef>
              <a:defRPr/>
            </a:pPr>
            <a:endParaRPr lang="hu-HU" sz="1500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A stratégiai portfólió mellett a befektetési portfólió bővítése pedig a </a:t>
            </a:r>
            <a:r>
              <a:rPr lang="hu-HU" sz="1500" dirty="0" err="1">
                <a:solidFill>
                  <a:schemeClr val="tx2"/>
                </a:solidFill>
                <a:latin typeface="Century Gothic" pitchFamily="34" charset="0"/>
              </a:rPr>
              <a:t>szektorális</a:t>
            </a: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 preferenciák és egyedi befektetési lehetőségek mérlegelésével történik oly módon, hogy a portfólió a későbbiekben folyamatos </a:t>
            </a:r>
            <a:r>
              <a:rPr lang="hu-HU" sz="1500" dirty="0" err="1">
                <a:solidFill>
                  <a:schemeClr val="tx2"/>
                </a:solidFill>
                <a:latin typeface="Century Gothic" pitchFamily="34" charset="0"/>
              </a:rPr>
              <a:t>exit</a:t>
            </a: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 lehetőségeket teremtsen.</a:t>
            </a:r>
          </a:p>
          <a:p>
            <a:pPr lvl="0" algn="just">
              <a:spcBef>
                <a:spcPct val="20000"/>
              </a:spcBef>
              <a:defRPr/>
            </a:pPr>
            <a:endParaRPr lang="hu-HU" sz="1700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hu-HU" sz="1700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13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82F59B-8ED7-4E94-A26C-23A5CEDFA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dirty="0"/>
              <a:t>A tőzsdére lépés és a megelőző </a:t>
            </a:r>
            <a:br>
              <a:rPr lang="hu-HU" sz="3000" dirty="0"/>
            </a:br>
            <a:r>
              <a:rPr lang="hu-HU" sz="3000" dirty="0"/>
              <a:t>tőkeemelés óta megvalósult befektetések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DFE9171-B6E2-463E-A637-DB9EF7C3E42E}"/>
              </a:ext>
            </a:extLst>
          </p:cNvPr>
          <p:cNvSpPr txBox="1">
            <a:spLocks/>
          </p:cNvSpPr>
          <p:nvPr/>
        </p:nvSpPr>
        <p:spPr>
          <a:xfrm>
            <a:off x="2136000" y="1970426"/>
            <a:ext cx="7920000" cy="3948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Az OTH a befektetési politikájának, illetve az előző körös tőkebevonási kör céljainak megfelelően halad előre a kihelyezések terén.</a:t>
            </a:r>
          </a:p>
          <a:p>
            <a:pPr lvl="0" algn="just">
              <a:spcBef>
                <a:spcPct val="20000"/>
              </a:spcBef>
              <a:defRPr/>
            </a:pPr>
            <a:endParaRPr lang="hu-HU" sz="1500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Az OTH részvények nyilvános kereskedésének megindulása óta (2021. szeptember) közel 100 potenciális befektetési célpont jelentkezett be a saját fejlesztésű </a:t>
            </a:r>
            <a:r>
              <a:rPr lang="en-US" sz="1500" dirty="0">
                <a:solidFill>
                  <a:schemeClr val="tx2"/>
                </a:solidFill>
                <a:latin typeface="Century Gothic" pitchFamily="34" charset="0"/>
              </a:rPr>
              <a:t>online</a:t>
            </a: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 rendszerünkbe, illetve további közel 50 potenciális akvizíciós célpontot vizsgáltunk meg.</a:t>
            </a:r>
          </a:p>
          <a:p>
            <a:pPr lvl="0" algn="just">
              <a:spcBef>
                <a:spcPct val="20000"/>
              </a:spcBef>
              <a:defRPr/>
            </a:pPr>
            <a:endParaRPr lang="hu-HU" sz="1500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Korai fázisú project esetében öt befektetési döntés született, ebből két megállapodás került aláírásra, míg a növekedési fázis esetén öt befektetési döntés született, abból egy befektetés megvalósult, illetve két másik befektetés van aláírás alatt.</a:t>
            </a:r>
          </a:p>
          <a:p>
            <a:pPr lvl="0" algn="just">
              <a:spcBef>
                <a:spcPct val="20000"/>
              </a:spcBef>
              <a:defRPr/>
            </a:pPr>
            <a:endParaRPr lang="hu-HU" sz="1500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Akvizíciók esetében két indikatív ajánlat került kiadásra.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</a:p>
          <a:p>
            <a:pPr lvl="0" algn="just">
              <a:spcBef>
                <a:spcPct val="20000"/>
              </a:spcBef>
              <a:defRPr/>
            </a:pPr>
            <a:endParaRPr lang="hu-HU" sz="1700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hu-HU" sz="1700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6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89225756-7B84-3E4A-B1B7-F3420713E82B}"/>
              </a:ext>
            </a:extLst>
          </p:cNvPr>
          <p:cNvGrpSpPr/>
          <p:nvPr/>
        </p:nvGrpSpPr>
        <p:grpSpPr>
          <a:xfrm>
            <a:off x="7943751" y="5023520"/>
            <a:ext cx="4248249" cy="1834479"/>
            <a:chOff x="8190676" y="4438449"/>
            <a:chExt cx="3940629" cy="1609832"/>
          </a:xfrm>
        </p:grpSpPr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38335D5B-FC38-D846-B2DC-9BC747BF74A3}"/>
                </a:ext>
              </a:extLst>
            </p:cNvPr>
            <p:cNvSpPr/>
            <p:nvPr/>
          </p:nvSpPr>
          <p:spPr>
            <a:xfrm>
              <a:off x="8190676" y="4438449"/>
              <a:ext cx="3940629" cy="1609832"/>
            </a:xfrm>
            <a:prstGeom prst="rect">
              <a:avLst/>
            </a:prstGeom>
            <a:solidFill>
              <a:srgbClr val="0FA5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42182B35-66E8-F94E-8A0E-94FD0232496E}"/>
                </a:ext>
              </a:extLst>
            </p:cNvPr>
            <p:cNvSpPr/>
            <p:nvPr/>
          </p:nvSpPr>
          <p:spPr>
            <a:xfrm>
              <a:off x="8473196" y="4791603"/>
              <a:ext cx="3658108" cy="765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hu-HU" b="1" dirty="0">
                  <a:solidFill>
                    <a:schemeClr val="bg1"/>
                  </a:solidFill>
                  <a:latin typeface="Century Gothic" pitchFamily="34" charset="0"/>
                </a:rPr>
                <a:t>Az OTH részletes porfóliója </a:t>
              </a:r>
              <a:br>
                <a:rPr lang="hu-HU" b="1" dirty="0">
                  <a:solidFill>
                    <a:schemeClr val="bg1"/>
                  </a:solidFill>
                  <a:latin typeface="Century Gothic" pitchFamily="34" charset="0"/>
                </a:rPr>
              </a:br>
              <a:r>
                <a:rPr lang="hu-HU" b="1" dirty="0">
                  <a:solidFill>
                    <a:schemeClr val="bg1"/>
                  </a:solidFill>
                  <a:latin typeface="Century Gothic" pitchFamily="34" charset="0"/>
                </a:rPr>
                <a:t>az alábbi linken érhető el:</a:t>
              </a:r>
            </a:p>
            <a:p>
              <a:pPr algn="just">
                <a:spcBef>
                  <a:spcPct val="20000"/>
                </a:spcBef>
                <a:defRPr/>
              </a:pPr>
              <a:r>
                <a:rPr lang="hu-HU" dirty="0">
                  <a:solidFill>
                    <a:schemeClr val="bg1"/>
                  </a:solidFill>
                  <a:latin typeface="Century Gothic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https://oxoholdings.eu/#portfolio</a:t>
              </a:r>
              <a:endParaRPr lang="hu-HU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CB82F59B-8ED7-4E94-A26C-23A5CEDFA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/>
              <a:t>A portfolió értékét érintő főbb események az elmúlt év során: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DFE9171-B6E2-463E-A637-DB9EF7C3E42E}"/>
              </a:ext>
            </a:extLst>
          </p:cNvPr>
          <p:cNvSpPr txBox="1">
            <a:spLocks/>
          </p:cNvSpPr>
          <p:nvPr/>
        </p:nvSpPr>
        <p:spPr>
          <a:xfrm>
            <a:off x="2492830" y="2081338"/>
            <a:ext cx="3603170" cy="805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További finanszírozást kaptak, az OTH által biztosított finanszírozásnál magasabb értékelésen:</a:t>
            </a:r>
            <a:endParaRPr lang="hu-HU" sz="1700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hu-HU" sz="1700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hu-HU" sz="1700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hu-HU" sz="1700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hu-HU" sz="1500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hu-HU" sz="1700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hu-HU" sz="1700" dirty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hu-HU" sz="17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72623AC9-68DF-4841-963F-09EB5808A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376" y="2115713"/>
            <a:ext cx="823905" cy="606158"/>
          </a:xfrm>
          <a:prstGeom prst="rect">
            <a:avLst/>
          </a:prstGeom>
        </p:spPr>
      </p:pic>
      <p:pic>
        <p:nvPicPr>
          <p:cNvPr id="5" name="Picture 51">
            <a:extLst>
              <a:ext uri="{FF2B5EF4-FFF2-40B4-BE49-F238E27FC236}">
                <a16:creationId xmlns:a16="http://schemas.microsoft.com/office/drawing/2014/main" id="{24AB2DA9-9099-409D-9EC6-98CCBBA0A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657" y="2200076"/>
            <a:ext cx="1217522" cy="521795"/>
          </a:xfrm>
          <a:prstGeom prst="rect">
            <a:avLst/>
          </a:prstGeom>
        </p:spPr>
      </p:pic>
      <p:pic>
        <p:nvPicPr>
          <p:cNvPr id="6146" name="Picture 2" descr="Noah House | EU-Startups">
            <a:extLst>
              <a:ext uri="{FF2B5EF4-FFF2-40B4-BE49-F238E27FC236}">
                <a16:creationId xmlns:a16="http://schemas.microsoft.com/office/drawing/2014/main" id="{4AA80CB9-7B7A-440F-A26C-B7B03DD3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37" y="4110839"/>
            <a:ext cx="912681" cy="91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-Ventor Tech Kft. - Crunchbase Company Profile &amp; Funding">
            <a:extLst>
              <a:ext uri="{FF2B5EF4-FFF2-40B4-BE49-F238E27FC236}">
                <a16:creationId xmlns:a16="http://schemas.microsoft.com/office/drawing/2014/main" id="{7FA135C9-D7DD-4A95-8D70-4153C7DC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37" y="3126992"/>
            <a:ext cx="795382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C2D9657-BF38-0F4C-992E-F43E1AE5EF28}"/>
              </a:ext>
            </a:extLst>
          </p:cNvPr>
          <p:cNvSpPr/>
          <p:nvPr/>
        </p:nvSpPr>
        <p:spPr>
          <a:xfrm>
            <a:off x="4040629" y="4280060"/>
            <a:ext cx="20553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Leírás az alábbi cég</a:t>
            </a:r>
            <a:br>
              <a:rPr lang="hu-HU" sz="15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 esetében történt: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DAB61653-4246-EC40-B8D5-E8F78BD506E0}"/>
              </a:ext>
            </a:extLst>
          </p:cNvPr>
          <p:cNvSpPr/>
          <p:nvPr/>
        </p:nvSpPr>
        <p:spPr>
          <a:xfrm>
            <a:off x="4040629" y="3306415"/>
            <a:ext cx="20601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hu-HU" sz="1500" dirty="0" err="1">
                <a:solidFill>
                  <a:schemeClr val="tx2"/>
                </a:solidFill>
                <a:latin typeface="Century Gothic" pitchFamily="34" charset="0"/>
              </a:rPr>
              <a:t>Exit</a:t>
            </a: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 az alábbi cégek</a:t>
            </a:r>
            <a:br>
              <a:rPr lang="hu-HU" sz="15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hu-HU" sz="1500" dirty="0">
                <a:solidFill>
                  <a:schemeClr val="tx2"/>
                </a:solidFill>
                <a:latin typeface="Century Gothic" pitchFamily="34" charset="0"/>
              </a:rPr>
              <a:t> esetében történt:</a:t>
            </a:r>
          </a:p>
        </p:txBody>
      </p:sp>
      <p:pic>
        <p:nvPicPr>
          <p:cNvPr id="1028" name="Picture 4" descr="Jobs – zLense | 3D Virtual Production Platform">
            <a:extLst>
              <a:ext uri="{FF2B5EF4-FFF2-40B4-BE49-F238E27FC236}">
                <a16:creationId xmlns:a16="http://schemas.microsoft.com/office/drawing/2014/main" id="{73265140-6F25-4376-BDF1-62B1C44D8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48" y="3124307"/>
            <a:ext cx="2069377" cy="71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51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82F59B-8ED7-4E94-A26C-23A5CEDF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012"/>
            <a:ext cx="10515600" cy="1325563"/>
          </a:xfrm>
        </p:spPr>
        <p:txBody>
          <a:bodyPr>
            <a:normAutofit/>
          </a:bodyPr>
          <a:lstStyle/>
          <a:p>
            <a:r>
              <a:rPr lang="hu-HU" sz="3000" dirty="0"/>
              <a:t>Folyamatban lévő befektetések, </a:t>
            </a:r>
            <a:r>
              <a:rPr lang="hu-HU" sz="3000" dirty="0" err="1"/>
              <a:t>pipeline</a:t>
            </a:r>
            <a:r>
              <a:rPr lang="hu-HU" sz="3000" dirty="0"/>
              <a:t> áttekintése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DFE9171-B6E2-463E-A637-DB9EF7C3E42E}"/>
              </a:ext>
            </a:extLst>
          </p:cNvPr>
          <p:cNvSpPr txBox="1">
            <a:spLocks/>
          </p:cNvSpPr>
          <p:nvPr/>
        </p:nvSpPr>
        <p:spPr>
          <a:xfrm>
            <a:off x="2136000" y="2074445"/>
            <a:ext cx="7920000" cy="3948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spcAft>
                <a:spcPts val="1800"/>
              </a:spcAft>
              <a:defRPr/>
            </a:pPr>
            <a:r>
              <a:rPr lang="hu-HU" sz="1600" dirty="0">
                <a:solidFill>
                  <a:schemeClr val="tx2"/>
                </a:solidFill>
                <a:latin typeface="Century Gothic" pitchFamily="34" charset="0"/>
              </a:rPr>
              <a:t>Az OXO Technologies Holding </a:t>
            </a:r>
            <a:r>
              <a:rPr lang="hu-HU" sz="1600" dirty="0" err="1">
                <a:solidFill>
                  <a:schemeClr val="tx2"/>
                </a:solidFill>
                <a:latin typeface="Century Gothic" pitchFamily="34" charset="0"/>
              </a:rPr>
              <a:t>Nyrt</a:t>
            </a:r>
            <a:r>
              <a:rPr lang="hu-HU" sz="1600" dirty="0">
                <a:solidFill>
                  <a:schemeClr val="tx2"/>
                </a:solidFill>
                <a:latin typeface="Century Gothic" pitchFamily="34" charset="0"/>
              </a:rPr>
              <a:t>. a megfelelő és transzparens működés érdekében minden olyan folyamatban lévő befektetési tárgyalásról közzétételt készít, amellyel már érdemi tárgyalások folynak az Igazgatóság pozitív előminősítési döntése értelmében.</a:t>
            </a:r>
          </a:p>
          <a:p>
            <a:pPr lvl="0" algn="just">
              <a:spcBef>
                <a:spcPct val="20000"/>
              </a:spcBef>
              <a:spcAft>
                <a:spcPts val="2400"/>
              </a:spcAft>
              <a:defRPr/>
            </a:pPr>
            <a:r>
              <a:rPr lang="hu-HU" sz="1600" dirty="0">
                <a:solidFill>
                  <a:schemeClr val="tx2"/>
                </a:solidFill>
                <a:latin typeface="Century Gothic" pitchFamily="34" charset="0"/>
              </a:rPr>
              <a:t>A folyamatban lévő tárgyalások alapján a meglévő </a:t>
            </a:r>
            <a:r>
              <a:rPr lang="hu-HU" sz="1600" dirty="0" err="1">
                <a:solidFill>
                  <a:schemeClr val="tx2"/>
                </a:solidFill>
                <a:latin typeface="Century Gothic" pitchFamily="34" charset="0"/>
              </a:rPr>
              <a:t>pipeline</a:t>
            </a:r>
            <a:r>
              <a:rPr lang="hu-HU" sz="1600" dirty="0">
                <a:solidFill>
                  <a:schemeClr val="tx2"/>
                </a:solidFill>
                <a:latin typeface="Century Gothic" pitchFamily="34" charset="0"/>
              </a:rPr>
              <a:t> kifejezetten erősnek mondható, több hazai, illetve nemzetközi projekt is ígéretes.</a:t>
            </a:r>
          </a:p>
          <a:p>
            <a:pPr lvl="0" algn="just">
              <a:spcBef>
                <a:spcPct val="20000"/>
              </a:spcBef>
              <a:spcAft>
                <a:spcPts val="3000"/>
              </a:spcAft>
              <a:defRPr/>
            </a:pPr>
            <a:r>
              <a:rPr lang="hu-HU" sz="1600" dirty="0">
                <a:solidFill>
                  <a:schemeClr val="tx2"/>
                </a:solidFill>
                <a:latin typeface="Century Gothic" pitchFamily="34" charset="0"/>
              </a:rPr>
              <a:t>A jelenlegi </a:t>
            </a:r>
            <a:r>
              <a:rPr lang="hu-HU" sz="1600" dirty="0" err="1">
                <a:solidFill>
                  <a:schemeClr val="tx2"/>
                </a:solidFill>
                <a:latin typeface="Century Gothic" pitchFamily="34" charset="0"/>
              </a:rPr>
              <a:t>pipeline-ból</a:t>
            </a:r>
            <a:r>
              <a:rPr lang="hu-HU" sz="1600" dirty="0">
                <a:solidFill>
                  <a:schemeClr val="tx2"/>
                </a:solidFill>
                <a:latin typeface="Century Gothic" pitchFamily="34" charset="0"/>
              </a:rPr>
              <a:t> a következő </a:t>
            </a:r>
            <a:r>
              <a:rPr lang="hu-HU" sz="1600" dirty="0" err="1">
                <a:solidFill>
                  <a:schemeClr val="tx2"/>
                </a:solidFill>
                <a:latin typeface="Century Gothic" pitchFamily="34" charset="0"/>
              </a:rPr>
              <a:t>slide-on</a:t>
            </a:r>
            <a:r>
              <a:rPr lang="hu-HU" sz="1600" dirty="0">
                <a:solidFill>
                  <a:schemeClr val="tx2"/>
                </a:solidFill>
                <a:latin typeface="Century Gothic" pitchFamily="34" charset="0"/>
              </a:rPr>
              <a:t> kerülnek bemutatásra azon cégek, amelyek a folyamatban lévő tárgyalások státusza alapján a közzétett információk között szerepelnek.</a:t>
            </a:r>
            <a:endParaRPr lang="hu-HU" sz="16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5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inqware open banking at work Trademark of Finqware S.R.L.. Application  Number: 018453428 :: Trademark Elite Trademarks">
            <a:extLst>
              <a:ext uri="{FF2B5EF4-FFF2-40B4-BE49-F238E27FC236}">
                <a16:creationId xmlns:a16="http://schemas.microsoft.com/office/drawing/2014/main" id="{3030284C-CFE3-4C7E-B5AE-E031601E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65" y="2191689"/>
            <a:ext cx="1663348" cy="117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B82F59B-8ED7-4E94-A26C-23A5CEDFA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dirty="0"/>
              <a:t>Folyamatban lévő befektetések, </a:t>
            </a:r>
            <a:r>
              <a:rPr lang="hu-HU" sz="3000" dirty="0" err="1"/>
              <a:t>pipeline</a:t>
            </a:r>
            <a:r>
              <a:rPr lang="hu-HU" sz="3000" dirty="0"/>
              <a:t> áttekintése</a:t>
            </a:r>
            <a:endParaRPr lang="hu-HU" sz="3000" dirty="0">
              <a:solidFill>
                <a:srgbClr val="FF0000"/>
              </a:solidFill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DFE9171-B6E2-463E-A637-DB9EF7C3E42E}"/>
              </a:ext>
            </a:extLst>
          </p:cNvPr>
          <p:cNvSpPr txBox="1">
            <a:spLocks/>
          </p:cNvSpPr>
          <p:nvPr/>
        </p:nvSpPr>
        <p:spPr>
          <a:xfrm>
            <a:off x="3570050" y="1690688"/>
            <a:ext cx="7686473" cy="4476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spcAft>
                <a:spcPts val="1800"/>
              </a:spcAft>
              <a:defRPr/>
            </a:pP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Az </a:t>
            </a:r>
            <a:r>
              <a:rPr lang="hu-HU" sz="1400" dirty="0" err="1">
                <a:solidFill>
                  <a:schemeClr val="tx2"/>
                </a:solidFill>
                <a:latin typeface="Century Gothic" pitchFamily="34" charset="0"/>
              </a:rPr>
              <a:t>Oriana</a:t>
            </a: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 egy B2B fókuszú </a:t>
            </a:r>
            <a:r>
              <a:rPr lang="hu-HU" sz="1400" dirty="0" err="1">
                <a:solidFill>
                  <a:schemeClr val="tx2"/>
                </a:solidFill>
                <a:latin typeface="Century Gothic" pitchFamily="34" charset="0"/>
              </a:rPr>
              <a:t>low-code</a:t>
            </a: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/no-</a:t>
            </a:r>
            <a:r>
              <a:rPr lang="hu-HU" sz="1400" dirty="0" err="1">
                <a:solidFill>
                  <a:schemeClr val="tx2"/>
                </a:solidFill>
                <a:latin typeface="Century Gothic" pitchFamily="34" charset="0"/>
              </a:rPr>
              <a:t>code</a:t>
            </a: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 fejlesztési platform, melyet nagyvállalati szolgáltatásmenedzsment rendszerek felépítésre terveztek.</a:t>
            </a:r>
          </a:p>
          <a:p>
            <a:pPr algn="just">
              <a:spcBef>
                <a:spcPct val="20000"/>
              </a:spcBef>
              <a:spcAft>
                <a:spcPts val="2400"/>
              </a:spcAft>
              <a:defRPr/>
            </a:pP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A </a:t>
            </a:r>
            <a:r>
              <a:rPr lang="hu-HU" sz="1400" dirty="0" err="1">
                <a:solidFill>
                  <a:schemeClr val="tx2"/>
                </a:solidFill>
                <a:latin typeface="Century Gothic" pitchFamily="34" charset="0"/>
              </a:rPr>
              <a:t>Finqware</a:t>
            </a: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 jelenleg elsősorban a bankoknak nyújt </a:t>
            </a:r>
            <a:r>
              <a:rPr lang="hu-HU" sz="1400" dirty="0" err="1">
                <a:solidFill>
                  <a:schemeClr val="tx2"/>
                </a:solidFill>
                <a:latin typeface="Century Gothic" pitchFamily="34" charset="0"/>
              </a:rPr>
              <a:t>core</a:t>
            </a: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Century Gothic" pitchFamily="34" charset="0"/>
              </a:rPr>
              <a:t>middleware</a:t>
            </a: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Century Gothic" pitchFamily="34" charset="0"/>
              </a:rPr>
              <a:t>data</a:t>
            </a: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 infrastruktúrát, ami egy banki kiszervezett </a:t>
            </a:r>
            <a:r>
              <a:rPr lang="hu-HU" sz="1400" dirty="0" err="1">
                <a:solidFill>
                  <a:schemeClr val="tx2"/>
                </a:solidFill>
                <a:latin typeface="Century Gothic" pitchFamily="34" charset="0"/>
              </a:rPr>
              <a:t>adataggregációs</a:t>
            </a: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 szolgáltatás (ügyfelei között több nagy román bank található).</a:t>
            </a:r>
            <a:endParaRPr lang="en-US" sz="1400" dirty="0">
              <a:solidFill>
                <a:schemeClr val="tx2"/>
              </a:solidFill>
              <a:latin typeface="Century Gothic" pitchFamily="34" charset="0"/>
            </a:endParaRPr>
          </a:p>
          <a:p>
            <a:pPr algn="just">
              <a:spcBef>
                <a:spcPct val="20000"/>
              </a:spcBef>
              <a:spcAft>
                <a:spcPts val="2400"/>
              </a:spcAft>
              <a:defRPr/>
            </a:pP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A </a:t>
            </a:r>
            <a:r>
              <a:rPr lang="hu-HU" sz="1400" dirty="0" err="1">
                <a:solidFill>
                  <a:schemeClr val="tx2"/>
                </a:solidFill>
                <a:latin typeface="Century Gothic" pitchFamily="34" charset="0"/>
              </a:rPr>
              <a:t>dicomLAB</a:t>
            </a: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 létrehozott egy olyan felhőalapú platformot, mely a</a:t>
            </a:r>
            <a:r>
              <a:rPr lang="en-US" sz="14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fogpótlás munkafolyamatának és értékesítési láncának digitalizálását hivatott megvalósítani,</a:t>
            </a:r>
            <a:r>
              <a:rPr lang="en-US" sz="14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ezáltal megoldást nyújtva az </a:t>
            </a:r>
            <a:r>
              <a:rPr lang="hu-HU" sz="1400" dirty="0" err="1">
                <a:solidFill>
                  <a:schemeClr val="tx2"/>
                </a:solidFill>
                <a:latin typeface="Century Gothic" pitchFamily="34" charset="0"/>
              </a:rPr>
              <a:t>implantológia</a:t>
            </a: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 és </a:t>
            </a:r>
            <a:r>
              <a:rPr lang="hu-HU" sz="1400" dirty="0" err="1">
                <a:solidFill>
                  <a:schemeClr val="tx2"/>
                </a:solidFill>
                <a:latin typeface="Century Gothic" pitchFamily="34" charset="0"/>
              </a:rPr>
              <a:t>protetika</a:t>
            </a: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 piacán fennálló kihívásokra.</a:t>
            </a:r>
            <a:endParaRPr lang="en-US" sz="1400" dirty="0">
              <a:solidFill>
                <a:schemeClr val="tx2"/>
              </a:solidFill>
              <a:latin typeface="Century Gothic" pitchFamily="34" charset="0"/>
            </a:endParaRPr>
          </a:p>
          <a:p>
            <a:pPr algn="just">
              <a:spcBef>
                <a:spcPct val="20000"/>
              </a:spcBef>
              <a:spcAft>
                <a:spcPts val="2400"/>
              </a:spcAft>
              <a:defRPr/>
            </a:pP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A </a:t>
            </a:r>
            <a:r>
              <a:rPr lang="hu-HU" sz="1400" dirty="0" err="1">
                <a:solidFill>
                  <a:schemeClr val="tx2"/>
                </a:solidFill>
                <a:latin typeface="Century Gothic" pitchFamily="34" charset="0"/>
              </a:rPr>
              <a:t>Pergamin</a:t>
            </a: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 csapata egy olyan </a:t>
            </a:r>
            <a:r>
              <a:rPr lang="hu-HU" sz="1400" dirty="0" err="1">
                <a:solidFill>
                  <a:schemeClr val="tx2"/>
                </a:solidFill>
                <a:latin typeface="Century Gothic" pitchFamily="34" charset="0"/>
              </a:rPr>
              <a:t>adatvezérelt</a:t>
            </a: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 SaaS platformot fejlesztett le, mely a KKV és nagyvállalati szektorban is megfigyelhető papír alapú szerződések okozta többletköltségeket, illetve időveszteséget hivatott megoldani. </a:t>
            </a:r>
            <a:endParaRPr lang="en-US" sz="1400" dirty="0">
              <a:solidFill>
                <a:schemeClr val="tx2"/>
              </a:solidFill>
              <a:latin typeface="Century Gothic" pitchFamily="34" charset="0"/>
            </a:endParaRPr>
          </a:p>
          <a:p>
            <a:pPr algn="just">
              <a:spcBef>
                <a:spcPct val="20000"/>
              </a:spcBef>
              <a:spcAft>
                <a:spcPts val="2400"/>
              </a:spcAft>
              <a:defRPr/>
            </a:pP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A vállalatok ügyfélszolgálat</a:t>
            </a:r>
            <a:r>
              <a:rPr lang="en-US" sz="1400" dirty="0">
                <a:solidFill>
                  <a:schemeClr val="tx2"/>
                </a:solidFill>
                <a:latin typeface="Century Gothic" pitchFamily="34" charset="0"/>
              </a:rPr>
              <a:t>ai</a:t>
            </a: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 és a kiszervezett </a:t>
            </a:r>
            <a:r>
              <a:rPr lang="hu-HU" sz="1400" dirty="0" err="1">
                <a:solidFill>
                  <a:schemeClr val="tx2"/>
                </a:solidFill>
                <a:latin typeface="Century Gothic" pitchFamily="34" charset="0"/>
              </a:rPr>
              <a:t>call</a:t>
            </a: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 centere</a:t>
            </a:r>
            <a:r>
              <a:rPr lang="en-US" sz="1400" dirty="0">
                <a:solidFill>
                  <a:schemeClr val="tx2"/>
                </a:solidFill>
                <a:latin typeface="Century Gothic" pitchFamily="34" charset="0"/>
              </a:rPr>
              <a:t>k </a:t>
            </a: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kommunikációs felület</a:t>
            </a:r>
            <a:r>
              <a:rPr lang="en-US" sz="1400" dirty="0" err="1">
                <a:solidFill>
                  <a:schemeClr val="tx2"/>
                </a:solidFill>
                <a:latin typeface="Century Gothic" pitchFamily="34" charset="0"/>
              </a:rPr>
              <a:t>ét</a:t>
            </a: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 vonja össze a </a:t>
            </a:r>
            <a:r>
              <a:rPr lang="hu-HU" sz="1400" dirty="0" err="1">
                <a:solidFill>
                  <a:schemeClr val="tx2"/>
                </a:solidFill>
                <a:latin typeface="Century Gothic" pitchFamily="34" charset="0"/>
              </a:rPr>
              <a:t>Cloudonix</a:t>
            </a:r>
            <a:r>
              <a:rPr lang="hu-HU" sz="1400" dirty="0">
                <a:solidFill>
                  <a:schemeClr val="tx2"/>
                </a:solidFill>
                <a:latin typeface="Century Gothic" pitchFamily="34" charset="0"/>
              </a:rPr>
              <a:t> megoldása egyetlen, felhő alapú, könnyen integrálható rendszerré</a:t>
            </a:r>
            <a:r>
              <a:rPr lang="en-US" sz="1400" dirty="0">
                <a:solidFill>
                  <a:schemeClr val="tx2"/>
                </a:solidFill>
                <a:latin typeface="Century Gothic" pitchFamily="34" charset="0"/>
              </a:rPr>
              <a:t>.</a:t>
            </a:r>
            <a:endParaRPr lang="hu-HU" sz="1400" dirty="0">
              <a:solidFill>
                <a:schemeClr val="tx2"/>
              </a:solidFill>
              <a:latin typeface="Century Gothic" pitchFamily="34" charset="0"/>
            </a:endParaRPr>
          </a:p>
          <a:p>
            <a:pPr algn="just">
              <a:spcBef>
                <a:spcPct val="20000"/>
              </a:spcBef>
              <a:spcAft>
                <a:spcPts val="2400"/>
              </a:spcAft>
              <a:defRPr/>
            </a:pPr>
            <a:endParaRPr lang="hu-HU" sz="16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6146" name="Picture 2" descr="Oriana - Digital Process Automation on Low-Code Platform">
            <a:extLst>
              <a:ext uri="{FF2B5EF4-FFF2-40B4-BE49-F238E27FC236}">
                <a16:creationId xmlns:a16="http://schemas.microsoft.com/office/drawing/2014/main" id="{C9C091CB-65EC-4EB0-AD7A-641793AE8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336" y="1690688"/>
            <a:ext cx="776591" cy="56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465CEFAF-BED4-4BFD-B70C-F3959E0CD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247" y="3384910"/>
            <a:ext cx="895096" cy="427389"/>
          </a:xfrm>
          <a:prstGeom prst="rect">
            <a:avLst/>
          </a:prstGeom>
        </p:spPr>
      </p:pic>
      <p:pic>
        <p:nvPicPr>
          <p:cNvPr id="1026" name="Picture 2" descr="Pergamin | Software | F6S Profile">
            <a:extLst>
              <a:ext uri="{FF2B5EF4-FFF2-40B4-BE49-F238E27FC236}">
                <a16:creationId xmlns:a16="http://schemas.microsoft.com/office/drawing/2014/main" id="{A1CCD4C7-EE5E-4641-BFC0-1254056F1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47" y="4223194"/>
            <a:ext cx="895096" cy="89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udonix (@Cloudonix) / Twitter">
            <a:extLst>
              <a:ext uri="{FF2B5EF4-FFF2-40B4-BE49-F238E27FC236}">
                <a16:creationId xmlns:a16="http://schemas.microsoft.com/office/drawing/2014/main" id="{D8D70EE4-1B63-4FE1-AEB7-25E1FC003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868" y="5409347"/>
            <a:ext cx="563437" cy="56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735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bális trendek" id="{E9574723-EB5E-4339-9BC9-8FB03666BA4D}" vid="{7BA56B9D-6112-40C5-86C1-82B461324F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11723</TotalTime>
  <Words>1131</Words>
  <Application>Microsoft Office PowerPoint</Application>
  <PresentationFormat>Szélesvásznú</PresentationFormat>
  <Paragraphs>108</Paragraphs>
  <Slides>14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Office-téma</vt:lpstr>
      <vt:lpstr>OXO Technologies Holding</vt:lpstr>
      <vt:lpstr>Befektetési stratégia bemutatása</vt:lpstr>
      <vt:lpstr>Befektetési stratégia bemutatása: iparági fókusz</vt:lpstr>
      <vt:lpstr>Befektetési stratégia bemutatása:  iparági fókusz, földrajzi megoszlás</vt:lpstr>
      <vt:lpstr>Befektetési stratégia bemutatása:  jelenlegi portfólió, jövőbeni elképzelések </vt:lpstr>
      <vt:lpstr>A tőzsdére lépés és a megelőző  tőkeemelés óta megvalósult befektetések</vt:lpstr>
      <vt:lpstr>A portfolió értékét érintő főbb események az elmúlt év során:</vt:lpstr>
      <vt:lpstr>Folyamatban lévő befektetések, pipeline áttekintése</vt:lpstr>
      <vt:lpstr>Folyamatban lévő befektetések, pipeline áttekintése</vt:lpstr>
      <vt:lpstr>A befektetési portfólió és aktuális pipeline eloszlása</vt:lpstr>
      <vt:lpstr>ESG szempontrendszer és jelentés</vt:lpstr>
      <vt:lpstr>PowerPoint-bemutató</vt:lpstr>
      <vt:lpstr>Célkitűzések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dr. Oszkó Péter</dc:creator>
  <cp:lastModifiedBy>Zsofia Rita</cp:lastModifiedBy>
  <cp:revision>607</cp:revision>
  <dcterms:created xsi:type="dcterms:W3CDTF">2018-02-06T13:37:13Z</dcterms:created>
  <dcterms:modified xsi:type="dcterms:W3CDTF">2022-01-11T09:58:27Z</dcterms:modified>
</cp:coreProperties>
</file>